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72" r:id="rId7"/>
    <p:sldId id="265" r:id="rId8"/>
    <p:sldId id="266" r:id="rId9"/>
    <p:sldId id="269" r:id="rId10"/>
    <p:sldId id="263" r:id="rId11"/>
    <p:sldId id="273" r:id="rId12"/>
    <p:sldId id="270" r:id="rId13"/>
    <p:sldId id="271" r:id="rId14"/>
    <p:sldId id="264" r:id="rId15"/>
    <p:sldId id="262" r:id="rId16"/>
    <p:sldId id="274" r:id="rId17"/>
    <p:sldId id="275" r:id="rId18"/>
    <p:sldId id="276" r:id="rId19"/>
    <p:sldId id="279" r:id="rId20"/>
    <p:sldId id="277" r:id="rId21"/>
    <p:sldId id="278" r:id="rId22"/>
    <p:sldId id="280" r:id="rId23"/>
    <p:sldId id="281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7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6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5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9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1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8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5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8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B71FE-7B40-45B7-80A9-87B2D243B49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8AB0C-3666-4479-9615-C0A058609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0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2783" y="53642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NimbusSanL-Regu"/>
              </a:rPr>
              <a:t>ML algorithms work by searching through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a set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of possible prediction models for the model that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best captures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the relationship between the descriptive features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imbusSanL-Regu"/>
              </a:rPr>
              <a:t>and the target feature.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9" y="1537301"/>
            <a:ext cx="5845191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52" y="2111302"/>
            <a:ext cx="5078266" cy="24688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5644" y="5194901"/>
            <a:ext cx="5247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NimbusSanL-Regu"/>
              </a:rPr>
              <a:t>What is the relationship between the </a:t>
            </a:r>
            <a:r>
              <a:rPr lang="en-US" b="1" dirty="0">
                <a:solidFill>
                  <a:srgbClr val="FF0000"/>
                </a:solidFill>
                <a:latin typeface="NimbusSanL-Bold"/>
              </a:rPr>
              <a:t>descriptive </a:t>
            </a:r>
            <a:r>
              <a:rPr lang="en-US" b="1" dirty="0" smtClean="0">
                <a:solidFill>
                  <a:srgbClr val="FF0000"/>
                </a:solidFill>
                <a:latin typeface="NimbusSanL-Bold"/>
              </a:rPr>
              <a:t>features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(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O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CCUPATION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, A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GE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, L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OAN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-S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ALARY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R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ATIO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) and the </a:t>
            </a:r>
            <a:r>
              <a:rPr lang="en-US" b="1" dirty="0" smtClean="0">
                <a:solidFill>
                  <a:srgbClr val="FF0000"/>
                </a:solidFill>
                <a:latin typeface="NimbusSanL-Bold"/>
              </a:rPr>
              <a:t>target feature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(O</a:t>
            </a:r>
            <a:r>
              <a:rPr lang="en-US" sz="1100" dirty="0">
                <a:solidFill>
                  <a:srgbClr val="000000"/>
                </a:solidFill>
                <a:latin typeface="NimbusSanL-Regu"/>
              </a:rPr>
              <a:t>UTCOME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68" y="1554480"/>
            <a:ext cx="863716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3333CD"/>
                </a:solidFill>
                <a:latin typeface="ArialMT"/>
              </a:rPr>
              <a:t>Kinds of Tasks solved using ML</a:t>
            </a:r>
          </a:p>
          <a:p>
            <a:pPr marL="0" indent="0">
              <a:buNone/>
            </a:pPr>
            <a:r>
              <a:rPr lang="en-US" dirty="0"/>
              <a:t>1. Classification</a:t>
            </a:r>
          </a:p>
          <a:p>
            <a:pPr marL="0" indent="0">
              <a:buNone/>
            </a:pPr>
            <a:r>
              <a:rPr lang="en-US" dirty="0"/>
              <a:t>2. Classification with missing inputs</a:t>
            </a:r>
          </a:p>
          <a:p>
            <a:pPr marL="0" indent="0">
              <a:buNone/>
            </a:pPr>
            <a:r>
              <a:rPr lang="en-US" dirty="0"/>
              <a:t>3. Regression</a:t>
            </a:r>
          </a:p>
          <a:p>
            <a:pPr marL="0" indent="0">
              <a:buNone/>
            </a:pPr>
            <a:r>
              <a:rPr lang="en-US" dirty="0"/>
              <a:t>4. Transcription</a:t>
            </a:r>
          </a:p>
          <a:p>
            <a:pPr marL="0" indent="0">
              <a:buNone/>
            </a:pPr>
            <a:r>
              <a:rPr lang="en-US" dirty="0"/>
              <a:t>5. Machine Translation</a:t>
            </a:r>
          </a:p>
          <a:p>
            <a:pPr marL="0" indent="0">
              <a:buNone/>
            </a:pPr>
            <a:r>
              <a:rPr lang="en-US" dirty="0"/>
              <a:t>6. Structured Output</a:t>
            </a:r>
          </a:p>
          <a:p>
            <a:pPr marL="0" indent="0">
              <a:buNone/>
            </a:pPr>
            <a:r>
              <a:rPr lang="en-US" dirty="0"/>
              <a:t>7. Anomaly Detection</a:t>
            </a:r>
          </a:p>
          <a:p>
            <a:pPr marL="0" indent="0">
              <a:buNone/>
            </a:pPr>
            <a:r>
              <a:rPr lang="en-US" dirty="0"/>
              <a:t>8. Synthesis and Sampling</a:t>
            </a:r>
          </a:p>
          <a:p>
            <a:pPr marL="0" indent="0">
              <a:buNone/>
            </a:pPr>
            <a:r>
              <a:rPr lang="en-US" dirty="0"/>
              <a:t>9. Imputation of Missing Values</a:t>
            </a:r>
          </a:p>
          <a:p>
            <a:pPr marL="0" indent="0">
              <a:buNone/>
            </a:pPr>
            <a:r>
              <a:rPr lang="en-US" dirty="0"/>
              <a:t>10. </a:t>
            </a:r>
            <a:r>
              <a:rPr lang="en-US" dirty="0" err="1"/>
              <a:t>Denoising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11. Density Estimation </a:t>
            </a:r>
          </a:p>
        </p:txBody>
      </p:sp>
    </p:spTree>
    <p:extLst>
      <p:ext uri="{BB962C8B-B14F-4D97-AF65-F5344CB8AC3E}">
        <p14:creationId xmlns:p14="http://schemas.microsoft.com/office/powerpoint/2010/main" val="38498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83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100" dirty="0">
                <a:solidFill>
                  <a:srgbClr val="3333CD"/>
                </a:solidFill>
                <a:latin typeface="ArialMT"/>
              </a:rPr>
              <a:t>Classification models</a:t>
            </a:r>
          </a:p>
          <a:p>
            <a:r>
              <a:rPr lang="en-US" sz="5500" dirty="0"/>
              <a:t>Logistic regression </a:t>
            </a:r>
          </a:p>
          <a:p>
            <a:r>
              <a:rPr lang="en-US" sz="5500" dirty="0"/>
              <a:t>Naive Bayes </a:t>
            </a:r>
          </a:p>
          <a:p>
            <a:r>
              <a:rPr lang="en-US" sz="5500" dirty="0"/>
              <a:t>Decision trees </a:t>
            </a:r>
          </a:p>
          <a:p>
            <a:r>
              <a:rPr lang="en-US" sz="5500" dirty="0"/>
              <a:t>Random forest </a:t>
            </a:r>
          </a:p>
          <a:p>
            <a:r>
              <a:rPr lang="en-US" sz="5500" dirty="0"/>
              <a:t>K-nearest neighbor (KNN)</a:t>
            </a:r>
          </a:p>
          <a:p>
            <a:r>
              <a:rPr lang="en-US" sz="5500" dirty="0"/>
              <a:t>Support vector machine</a:t>
            </a:r>
          </a:p>
          <a:p>
            <a:pPr marL="0" indent="0">
              <a:buNone/>
            </a:pPr>
            <a:r>
              <a:rPr lang="en-US" sz="5100" dirty="0">
                <a:solidFill>
                  <a:srgbClr val="3333CD"/>
                </a:solidFill>
                <a:latin typeface="ArialMT"/>
              </a:rPr>
              <a:t>Regression models </a:t>
            </a:r>
          </a:p>
          <a:p>
            <a:r>
              <a:rPr lang="en-US" sz="5500" dirty="0"/>
              <a:t>Linear regression</a:t>
            </a:r>
          </a:p>
          <a:p>
            <a:r>
              <a:rPr lang="en-US" sz="5500" dirty="0"/>
              <a:t>Ridge regression </a:t>
            </a:r>
          </a:p>
          <a:p>
            <a:r>
              <a:rPr lang="en-US" sz="5500" dirty="0"/>
              <a:t>Decision trees</a:t>
            </a:r>
          </a:p>
          <a:p>
            <a:r>
              <a:rPr lang="en-US" sz="5500" dirty="0"/>
              <a:t>Random forest </a:t>
            </a:r>
          </a:p>
          <a:p>
            <a:r>
              <a:rPr lang="en-US" sz="5500" dirty="0"/>
              <a:t>K-nearest neighbor (KNN)</a:t>
            </a:r>
          </a:p>
          <a:p>
            <a:r>
              <a:rPr lang="en-US" sz="5500" dirty="0"/>
              <a:t>Neural network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DL ?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D5452CE-172D-42E6-BA62-6CD6F5DC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911"/>
            <a:ext cx="10515600" cy="1325563"/>
          </a:xfrm>
        </p:spPr>
        <p:txBody>
          <a:bodyPr/>
          <a:lstStyle/>
          <a:p>
            <a:r>
              <a:rPr lang="en-US" dirty="0"/>
              <a:t>ML -&gt;	Features are created manually</a:t>
            </a:r>
          </a:p>
          <a:p>
            <a:r>
              <a:rPr lang="en-US" dirty="0"/>
              <a:t>DL -&gt;	Features are generated through training</a:t>
            </a:r>
          </a:p>
        </p:txBody>
      </p:sp>
      <p:pic>
        <p:nvPicPr>
          <p:cNvPr id="6" name="Picture 2" descr="Image result for machine learning and deep learning">
            <a:extLst>
              <a:ext uri="{FF2B5EF4-FFF2-40B4-BE49-F238E27FC236}">
                <a16:creationId xmlns="" xmlns:a16="http://schemas.microsoft.com/office/drawing/2014/main" id="{BAADA175-54E2-42A8-BEAD-CAEE7282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75" y="2888581"/>
            <a:ext cx="7453222" cy="388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7724" cy="1325563"/>
          </a:xfrm>
        </p:spPr>
        <p:txBody>
          <a:bodyPr>
            <a:normAutofit/>
          </a:bodyPr>
          <a:lstStyle/>
          <a:p>
            <a:r>
              <a:rPr lang="en-US" dirty="0"/>
              <a:t>Why DL is powerful</a:t>
            </a:r>
            <a:r>
              <a:rPr lang="en-US" dirty="0" smtClean="0"/>
              <a:t>?</a:t>
            </a:r>
            <a:r>
              <a:rPr lang="en-US" dirty="0"/>
              <a:t> </a:t>
            </a:r>
            <a:r>
              <a:rPr lang="en-US" sz="2800" dirty="0"/>
              <a:t>(handling unstructured data, scalability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870567"/>
              </p:ext>
            </p:extLst>
          </p:nvPr>
        </p:nvGraphicFramePr>
        <p:xfrm>
          <a:off x="627928" y="24383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71608" y="16138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3386"/>
              </p:ext>
            </p:extLst>
          </p:nvPr>
        </p:nvGraphicFramePr>
        <p:xfrm>
          <a:off x="627928" y="49003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64977" y="16138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33597" y="2438399"/>
            <a:ext cx="2494859" cy="2135832"/>
            <a:chOff x="9440921" y="2133599"/>
            <a:chExt cx="2494859" cy="2135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92505" y="2438399"/>
            <a:ext cx="2339465" cy="2150695"/>
            <a:chOff x="7052229" y="2133599"/>
            <a:chExt cx="2339465" cy="215069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52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AI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21" y="1645920"/>
            <a:ext cx="904607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Networks(NN)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pPr marL="0" indent="0" algn="ctr">
              <a:buNone/>
            </a:pPr>
            <a:r>
              <a:rPr lang="en-US" sz="6000" dirty="0" smtClean="0">
                <a:solidFill>
                  <a:prstClr val="black"/>
                </a:solidFill>
                <a:latin typeface="Calibri Light" panose="020F0302020204030204"/>
              </a:rPr>
              <a:t>Convolutional </a:t>
            </a:r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  <a:br>
              <a:rPr lang="en-US" sz="6000" dirty="0">
                <a:solidFill>
                  <a:prstClr val="black"/>
                </a:solidFill>
                <a:latin typeface="Calibri Light" panose="020F0302020204030204"/>
              </a:rPr>
            </a:br>
            <a:r>
              <a:rPr lang="en-US" sz="6000" dirty="0" smtClean="0">
                <a:solidFill>
                  <a:prstClr val="black"/>
                </a:solidFill>
                <a:latin typeface="Calibri Light" panose="020F0302020204030204"/>
              </a:rPr>
              <a:t>(</a:t>
            </a:r>
            <a:r>
              <a:rPr lang="en-US" sz="5000" b="1" dirty="0" smtClean="0">
                <a:solidFill>
                  <a:prstClr val="black"/>
                </a:solidFill>
                <a:latin typeface="Calibri Light" panose="020F0302020204030204"/>
              </a:rPr>
              <a:t>CNN)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CNN?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393D9BE-6B4A-4411-9D98-972D826C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possible outcome</a:t>
            </a:r>
          </a:p>
          <a:p>
            <a:r>
              <a:rPr lang="en-US" dirty="0"/>
              <a:t>Not hard and fast rules</a:t>
            </a:r>
          </a:p>
          <a:p>
            <a:r>
              <a:rPr lang="en-US" dirty="0"/>
              <a:t>Many dependencies</a:t>
            </a:r>
          </a:p>
          <a:p>
            <a:r>
              <a:rPr lang="en-US" dirty="0"/>
              <a:t>Complex dependencies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95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Deep Learning Fundamentals (2 hours)</a:t>
            </a:r>
          </a:p>
          <a:p>
            <a:r>
              <a:rPr lang="en-US" dirty="0" smtClean="0"/>
              <a:t>What is Deep Learning?</a:t>
            </a:r>
          </a:p>
          <a:p>
            <a:r>
              <a:rPr lang="en-US" dirty="0" smtClean="0"/>
              <a:t>Difference between ML and DL </a:t>
            </a:r>
          </a:p>
          <a:p>
            <a:r>
              <a:rPr lang="en-US" dirty="0" smtClean="0"/>
              <a:t>Why DL is powerful (handling unstructured data, scalability)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Neural Networks (NNs):</a:t>
            </a:r>
          </a:p>
          <a:p>
            <a:r>
              <a:rPr lang="en-US" dirty="0" smtClean="0"/>
              <a:t>Structure: Neurons, Layers, Weights, Activation Functions (</a:t>
            </a:r>
            <a:r>
              <a:rPr lang="en-US" dirty="0" err="1" smtClean="0"/>
              <a:t>ReLU</a:t>
            </a:r>
            <a:r>
              <a:rPr lang="en-US" dirty="0" smtClean="0"/>
              <a:t>, Sigmoid, </a:t>
            </a:r>
            <a:r>
              <a:rPr lang="en-US" dirty="0" err="1" smtClean="0"/>
              <a:t>Tanh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Feedforward Neural Networks (FNNs)</a:t>
            </a:r>
          </a:p>
          <a:p>
            <a:r>
              <a:rPr lang="en-US" dirty="0" smtClean="0"/>
              <a:t>Backpropagation and Gradient Descent </a:t>
            </a:r>
          </a:p>
          <a:p>
            <a:r>
              <a:rPr lang="en-US" dirty="0" smtClean="0"/>
              <a:t>Introduction to Frameworks:</a:t>
            </a:r>
          </a:p>
          <a:p>
            <a:pPr lvl="1"/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PyTorch</a:t>
            </a:r>
            <a:r>
              <a:rPr lang="en-US" dirty="0" smtClean="0"/>
              <a:t> (Overview, Key Differences)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b="1" i="1" dirty="0" smtClean="0"/>
              <a:t>Practical Exercise (1 hour)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Task: Build a basic neural network using </a:t>
            </a:r>
            <a:r>
              <a:rPr lang="en-US" dirty="0" err="1" smtClean="0"/>
              <a:t>TensorFlow</a:t>
            </a:r>
            <a:r>
              <a:rPr lang="en-US" dirty="0" smtClean="0"/>
              <a:t> or </a:t>
            </a:r>
            <a:r>
              <a:rPr lang="en-US" dirty="0" err="1" smtClean="0"/>
              <a:t>PyTorch</a:t>
            </a:r>
            <a:r>
              <a:rPr lang="en-US" dirty="0" smtClean="0"/>
              <a:t> to classify digits from the MNIST dataset.</a:t>
            </a:r>
          </a:p>
          <a:p>
            <a:pPr marL="0" indent="0">
              <a:buNone/>
            </a:pPr>
            <a:r>
              <a:rPr lang="en-US" dirty="0" smtClean="0"/>
              <a:t>Key Steps: Load Dataset, Define Neural Network Architecture, Train, Test, and Evaluate the Model (accuracy)</a:t>
            </a:r>
          </a:p>
        </p:txBody>
      </p:sp>
    </p:spTree>
    <p:extLst>
      <p:ext uri="{BB962C8B-B14F-4D97-AF65-F5344CB8AC3E}">
        <p14:creationId xmlns:p14="http://schemas.microsoft.com/office/powerpoint/2010/main" val="28581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CNN?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393D9BE-6B4A-4411-9D98-972D826C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1638" cy="325712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Many Aspects – </a:t>
            </a:r>
          </a:p>
          <a:p>
            <a:pPr lvl="1"/>
            <a:endParaRPr lang="en-US" dirty="0">
              <a:latin typeface="Bookman Old Style" panose="02050604050505020204" pitchFamily="18" charset="0"/>
            </a:endParaRP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Image Recognition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Image Classification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Object Detection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Face Recognition</a:t>
            </a:r>
          </a:p>
          <a:p>
            <a:pPr lvl="2"/>
            <a:r>
              <a:rPr lang="en-US" dirty="0" smtClean="0">
                <a:latin typeface="Bookman Old Style" panose="02050604050505020204" pitchFamily="18" charset="0"/>
              </a:rPr>
              <a:t>    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endParaRPr lang="en-US" dirty="0">
              <a:latin typeface="Bookman Old Style" panose="02050604050505020204" pitchFamily="18" charset="0"/>
            </a:endParaRP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And much more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67864" y="2599982"/>
            <a:ext cx="4977714" cy="281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>
                <a:latin typeface="Bookman Old Style" panose="02050604050505020204" pitchFamily="18" charset="0"/>
              </a:rPr>
              <a:t>More Accuracy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Lesser Work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Automated Feature Extraction</a:t>
            </a:r>
          </a:p>
          <a:p>
            <a:pPr lvl="2"/>
            <a:r>
              <a:rPr lang="en-US" dirty="0">
                <a:latin typeface="Bookman Old Style" panose="02050604050505020204" pitchFamily="18" charset="0"/>
              </a:rPr>
              <a:t>Faster Learning Rate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CNN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2B7BD20-84CB-409C-98E1-18F421AD920D}"/>
              </a:ext>
            </a:extLst>
          </p:cNvPr>
          <p:cNvSpPr txBox="1">
            <a:spLocks/>
          </p:cNvSpPr>
          <p:nvPr/>
        </p:nvSpPr>
        <p:spPr>
          <a:xfrm>
            <a:off x="2272863" y="2469657"/>
            <a:ext cx="223607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smtClean="0">
              <a:latin typeface="Bookman Old Style" panose="02050604050505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smtClean="0">
                <a:latin typeface="Bookman Old Style" panose="02050604050505020204" pitchFamily="18" charset="0"/>
              </a:rPr>
              <a:t>3 layers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BD06E20-2328-4180-8A06-246AE32FFFF8}"/>
              </a:ext>
            </a:extLst>
          </p:cNvPr>
          <p:cNvGrpSpPr/>
          <p:nvPr/>
        </p:nvGrpSpPr>
        <p:grpSpPr>
          <a:xfrm>
            <a:off x="6313810" y="1188283"/>
            <a:ext cx="2695904" cy="5298471"/>
            <a:chOff x="7323083" y="1194404"/>
            <a:chExt cx="2695904" cy="52984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7316B08-393A-4E33-AB46-EF7730FF1356}"/>
                </a:ext>
              </a:extLst>
            </p:cNvPr>
            <p:cNvGrpSpPr/>
            <p:nvPr/>
          </p:nvGrpSpPr>
          <p:grpSpPr>
            <a:xfrm>
              <a:off x="7323083" y="1194404"/>
              <a:ext cx="2695904" cy="5298471"/>
              <a:chOff x="7055069" y="1387366"/>
              <a:chExt cx="2695904" cy="529847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A5ADDFD6-FB20-48C8-BC62-101F9DFD967F}"/>
                  </a:ext>
                </a:extLst>
              </p:cNvPr>
              <p:cNvSpPr/>
              <p:nvPr/>
            </p:nvSpPr>
            <p:spPr>
              <a:xfrm>
                <a:off x="7157545" y="1387366"/>
                <a:ext cx="2522483" cy="123994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row: Down 12">
                <a:extLst>
                  <a:ext uri="{FF2B5EF4-FFF2-40B4-BE49-F238E27FC236}">
                    <a16:creationId xmlns:a16="http://schemas.microsoft.com/office/drawing/2014/main" xmlns="" id="{6F0A1A73-738B-4EDF-B109-238C6FD8C107}"/>
                  </a:ext>
                </a:extLst>
              </p:cNvPr>
              <p:cNvSpPr/>
              <p:nvPr/>
            </p:nvSpPr>
            <p:spPr>
              <a:xfrm>
                <a:off x="8245366" y="2627312"/>
                <a:ext cx="315310" cy="80168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xmlns="" id="{C5D77876-776D-4BD2-8FB3-CDFB816DED0E}"/>
                  </a:ext>
                </a:extLst>
              </p:cNvPr>
              <p:cNvSpPr/>
              <p:nvPr/>
            </p:nvSpPr>
            <p:spPr>
              <a:xfrm>
                <a:off x="7055069" y="3418134"/>
                <a:ext cx="2695904" cy="13255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row: Down 14">
                <a:extLst>
                  <a:ext uri="{FF2B5EF4-FFF2-40B4-BE49-F238E27FC236}">
                    <a16:creationId xmlns:a16="http://schemas.microsoft.com/office/drawing/2014/main" xmlns="" id="{73476B67-58EF-49FB-8C1B-41FE4F8BA17E}"/>
                  </a:ext>
                </a:extLst>
              </p:cNvPr>
              <p:cNvSpPr/>
              <p:nvPr/>
            </p:nvSpPr>
            <p:spPr>
              <a:xfrm>
                <a:off x="8261132" y="4745421"/>
                <a:ext cx="315310" cy="59908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B829F6A3-AF19-4AFD-BDED-B2DC4D28CCDF}"/>
                  </a:ext>
                </a:extLst>
              </p:cNvPr>
              <p:cNvSpPr/>
              <p:nvPr/>
            </p:nvSpPr>
            <p:spPr>
              <a:xfrm>
                <a:off x="7074776" y="5360274"/>
                <a:ext cx="2656490" cy="13255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4B1F7AD-0BAB-4B23-BE63-7C9FAB62C86B}"/>
                </a:ext>
              </a:extLst>
            </p:cNvPr>
            <p:cNvSpPr txBox="1"/>
            <p:nvPr/>
          </p:nvSpPr>
          <p:spPr>
            <a:xfrm>
              <a:off x="7812201" y="1658759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</a:rPr>
                <a:t>INPUT LAYER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9ED36EF-FA62-4779-9334-9C93D38CD192}"/>
                </a:ext>
              </a:extLst>
            </p:cNvPr>
            <p:cNvSpPr txBox="1"/>
            <p:nvPr/>
          </p:nvSpPr>
          <p:spPr>
            <a:xfrm>
              <a:off x="7684761" y="3730711"/>
              <a:ext cx="2004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</a:rPr>
                <a:t>HIDDEN LAYER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41DD6C2-A7FD-4D57-967A-0500DD8CA5C5}"/>
                </a:ext>
              </a:extLst>
            </p:cNvPr>
            <p:cNvSpPr txBox="1"/>
            <p:nvPr/>
          </p:nvSpPr>
          <p:spPr>
            <a:xfrm>
              <a:off x="7684761" y="570917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0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BE2E70-0B12-4F2E-B829-F10D7D7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914" y="1690688"/>
            <a:ext cx="90939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Perceptron -&gt; most basic Neural Network</a:t>
            </a:r>
          </a:p>
          <a:p>
            <a:pPr marL="0" indent="0">
              <a:buNone/>
            </a:pPr>
            <a:r>
              <a:rPr lang="en-US" dirty="0"/>
              <a:t>			contains – input </a:t>
            </a:r>
            <a:r>
              <a:rPr lang="en-US" dirty="0" smtClean="0"/>
              <a:t>layer &amp;  output layer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70B7C7-160C-40BA-83D9-CD7D5EAB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46" y="3016251"/>
            <a:ext cx="6306884" cy="31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-  cluster of perceptron with one or more hidden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5EE009-29A1-4612-9CDC-5F7DE765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7" y="2265774"/>
            <a:ext cx="68580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641365-B577-47E5-B524-F9A6303E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465" y="2265777"/>
            <a:ext cx="3749040" cy="3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598365D-D767-4C39-B8E7-342131AE1D56}"/>
              </a:ext>
            </a:extLst>
          </p:cNvPr>
          <p:cNvSpPr txBox="1">
            <a:spLocks/>
          </p:cNvSpPr>
          <p:nvPr/>
        </p:nvSpPr>
        <p:spPr>
          <a:xfrm>
            <a:off x="968620" y="3194588"/>
            <a:ext cx="2346434" cy="949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smtClean="0">
                <a:latin typeface="Bookman Old Style" panose="02050604050505020204" pitchFamily="18" charset="0"/>
              </a:rPr>
              <a:t>5 Layers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AEBA94-334E-4FDE-AE7E-8014FAEF32A3}"/>
              </a:ext>
            </a:extLst>
          </p:cNvPr>
          <p:cNvSpPr txBox="1"/>
          <p:nvPr/>
        </p:nvSpPr>
        <p:spPr>
          <a:xfrm>
            <a:off x="4241954" y="2406099"/>
            <a:ext cx="5249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INPUT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CONVOLUTION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ookman Old Style" panose="02050604050505020204" pitchFamily="18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47170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146670-BA9E-4A51-9FC3-A74A9B874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layer: takes input</a:t>
            </a:r>
          </a:p>
          <a:p>
            <a:r>
              <a:rPr lang="en-US" dirty="0"/>
              <a:t>Convolution layer: filtering/masking to create feature vector</a:t>
            </a:r>
          </a:p>
          <a:p>
            <a:r>
              <a:rPr lang="en-US" dirty="0"/>
              <a:t>Pooling layer: reduce feature vector</a:t>
            </a:r>
          </a:p>
          <a:p>
            <a:r>
              <a:rPr lang="en-US" dirty="0"/>
              <a:t>Fully connected layer: takes input from all nodes of previous layer</a:t>
            </a:r>
          </a:p>
          <a:p>
            <a:r>
              <a:rPr lang="en-US" dirty="0"/>
              <a:t>Output layer: gives the desired output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E49C964-5651-4B03-AB7E-F941EF0D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 of CNN </a:t>
            </a:r>
            <a:r>
              <a:rPr lang="en-US" sz="3000" dirty="0"/>
              <a:t>(Cont.)</a:t>
            </a:r>
          </a:p>
        </p:txBody>
      </p:sp>
    </p:spTree>
    <p:extLst>
      <p:ext uri="{BB962C8B-B14F-4D97-AF65-F5344CB8AC3E}">
        <p14:creationId xmlns:p14="http://schemas.microsoft.com/office/powerpoint/2010/main" val="365995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E4CDF-7C55-4ED6-984C-F7E12FDB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08D57F-AE38-4B5E-80F1-6E7848233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Hover a square matrix over the original matrix</a:t>
            </a:r>
          </a:p>
          <a:p>
            <a:r>
              <a:rPr lang="en-US" dirty="0"/>
              <a:t>Change the values</a:t>
            </a:r>
          </a:p>
          <a:p>
            <a:r>
              <a:rPr lang="en-US" dirty="0"/>
              <a:t>Usually the square matrix is called mask/filter</a:t>
            </a:r>
          </a:p>
          <a:p>
            <a:r>
              <a:rPr lang="en-US" dirty="0"/>
              <a:t>Usually traversal is done for every pixel</a:t>
            </a:r>
          </a:p>
          <a:p>
            <a:r>
              <a:rPr lang="en-US" dirty="0"/>
              <a:t>Escaping pixel is also possible</a:t>
            </a:r>
          </a:p>
          <a:p>
            <a:r>
              <a:rPr lang="en-US" dirty="0"/>
              <a:t>Stride = 2; means escape 2 pixel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89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8F82D-5B6C-475E-9350-6A5A4A21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</a:t>
            </a:r>
            <a:r>
              <a:rPr lang="en-US" sz="2800" dirty="0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444950-B256-4487-B712-2A0EE9DF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Here is an graphical representation of convolution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deep learning convolution animation matlab">
            <a:extLst>
              <a:ext uri="{FF2B5EF4-FFF2-40B4-BE49-F238E27FC236}">
                <a16:creationId xmlns:a16="http://schemas.microsoft.com/office/drawing/2014/main" xmlns="" id="{444681F2-56A1-48A0-8438-AD63E35C7D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268287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04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AD2A84-52A2-42F7-861C-BD9EB030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34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Example with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56867A-C950-44A3-B0F8-B6F40C59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09" y="2659928"/>
            <a:ext cx="5690560" cy="3519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73ECD8D-BB7C-4866-B6A9-6BA6BD88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</a:t>
            </a:r>
            <a:r>
              <a:rPr lang="en-US" sz="2800" dirty="0"/>
              <a:t>(Cont.)</a:t>
            </a:r>
            <a:endParaRPr lang="en-US" dirty="0"/>
          </a:p>
        </p:txBody>
      </p:sp>
      <p:pic>
        <p:nvPicPr>
          <p:cNvPr id="1026" name="Picture 2" descr="Image result for convolution animation">
            <a:extLst>
              <a:ext uri="{FF2B5EF4-FFF2-40B4-BE49-F238E27FC236}">
                <a16:creationId xmlns:a16="http://schemas.microsoft.com/office/drawing/2014/main" xmlns="" id="{ABF8E7C8-DA07-4376-935F-036030BF0D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34" y="2893553"/>
            <a:ext cx="37147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08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28630E-CD9D-4B39-8ABF-C1B224D5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B13C49-9A2E-4A98-BDFB-D2F855B3F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feature vector</a:t>
            </a:r>
          </a:p>
          <a:p>
            <a:r>
              <a:rPr lang="en-US" dirty="0"/>
              <a:t>Mainly of two types –</a:t>
            </a:r>
          </a:p>
          <a:p>
            <a:pPr lvl="1"/>
            <a:r>
              <a:rPr lang="en-US" dirty="0"/>
              <a:t>Average pooling</a:t>
            </a:r>
          </a:p>
          <a:p>
            <a:pPr lvl="1"/>
            <a:r>
              <a:rPr lang="en-US" dirty="0"/>
              <a:t>Maximum pooling/ maxpooling</a:t>
            </a:r>
          </a:p>
          <a:p>
            <a:r>
              <a:rPr lang="en-US" dirty="0"/>
              <a:t>Create a matrix from the original by either taking average or maximum value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7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Convolutional Neural Networks (CNNs) &amp; Other Architectures (2 hours)</a:t>
            </a:r>
          </a:p>
          <a:p>
            <a:pPr marL="0" indent="0">
              <a:buNone/>
            </a:pPr>
            <a:r>
              <a:rPr lang="en-US" dirty="0" smtClean="0"/>
              <a:t>Introduction to CNNs: Convolution, Pooling, Fully Connected Layers</a:t>
            </a:r>
          </a:p>
          <a:p>
            <a:pPr marL="0" indent="0">
              <a:buNone/>
            </a:pPr>
            <a:r>
              <a:rPr lang="en-US" b="1" i="1" dirty="0" smtClean="0"/>
              <a:t>Use Cases: </a:t>
            </a:r>
          </a:p>
          <a:p>
            <a:r>
              <a:rPr lang="en-US" dirty="0" smtClean="0"/>
              <a:t>Image Classification </a:t>
            </a:r>
          </a:p>
          <a:p>
            <a:r>
              <a:rPr lang="en-US" dirty="0" smtClean="0"/>
              <a:t>Object Detection</a:t>
            </a:r>
          </a:p>
          <a:p>
            <a:pPr marL="0" indent="0">
              <a:buNone/>
            </a:pPr>
            <a:r>
              <a:rPr lang="en-US" b="1" i="1" dirty="0" smtClean="0"/>
              <a:t>Other Important Architectures:</a:t>
            </a:r>
          </a:p>
          <a:p>
            <a:r>
              <a:rPr lang="en-US" dirty="0" smtClean="0"/>
              <a:t>Recurrent Neural Networks (RNNs), </a:t>
            </a:r>
          </a:p>
          <a:p>
            <a:r>
              <a:rPr lang="en-US" dirty="0" smtClean="0"/>
              <a:t>Long Short-Term Memory (LSTM) for Sequence Data (text, time series) </a:t>
            </a:r>
          </a:p>
          <a:p>
            <a:r>
              <a:rPr lang="en-US" dirty="0" smtClean="0"/>
              <a:t>Generative Adversarial Networks (GANs) for data generation </a:t>
            </a:r>
          </a:p>
          <a:p>
            <a:pPr marL="0" indent="0">
              <a:buNone/>
            </a:pPr>
            <a:r>
              <a:rPr lang="en-US" b="1" dirty="0" smtClean="0"/>
              <a:t>Training Deep Networks Challenges: </a:t>
            </a:r>
          </a:p>
          <a:p>
            <a:pPr marL="0" indent="0">
              <a:buNone/>
            </a:pPr>
            <a:r>
              <a:rPr lang="en-US" dirty="0" smtClean="0"/>
              <a:t>Overfitting, Vanishing Gradient Problem, Dropout </a:t>
            </a:r>
          </a:p>
          <a:p>
            <a:pPr marL="0" indent="0">
              <a:buNone/>
            </a:pPr>
            <a:r>
              <a:rPr lang="en-US" b="1" dirty="0" smtClean="0"/>
              <a:t>Practical Exercise (1 hour):</a:t>
            </a:r>
          </a:p>
          <a:p>
            <a:pPr marL="0" indent="0">
              <a:buNone/>
            </a:pPr>
            <a:r>
              <a:rPr lang="en-US" dirty="0" smtClean="0"/>
              <a:t>Task: Implement a simple CNN for image classification using the CIFAR-10 dataset. </a:t>
            </a:r>
          </a:p>
          <a:p>
            <a:pPr marL="0" indent="0">
              <a:buNone/>
            </a:pPr>
            <a:r>
              <a:rPr lang="en-US" dirty="0" smtClean="0"/>
              <a:t>Key Steps: CNN Architecture Design, Training and Evaluation, Visualizing 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0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D7EFC-7E04-4E1D-BB0E-6593BD2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C51A44-7A71-4585-8AD7-2B5BDEF9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</p:txBody>
      </p:sp>
      <p:pic>
        <p:nvPicPr>
          <p:cNvPr id="2052" name="Picture 4" descr="Image result for max pooling animation">
            <a:extLst>
              <a:ext uri="{FF2B5EF4-FFF2-40B4-BE49-F238E27FC236}">
                <a16:creationId xmlns:a16="http://schemas.microsoft.com/office/drawing/2014/main" xmlns="" id="{35DD0C20-B131-4CE8-8723-B711DB3281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39093"/>
            <a:ext cx="6934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6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D7EFC-7E04-4E1D-BB0E-6593BD2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</a:t>
            </a:r>
            <a:r>
              <a:rPr lang="en-US" sz="2400" dirty="0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C51A44-7A71-4585-8AD7-2B5BDEF9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25B97D-994F-4598-9D13-16D0B1D5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369527"/>
            <a:ext cx="5314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42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F044BC-A02F-48EC-B76B-9843E9DE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84754E-45CA-40CC-93D9-A3DFEE28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 of this layer are connected with all the neurons of the previous layer output</a:t>
            </a:r>
          </a:p>
          <a:p>
            <a:r>
              <a:rPr lang="en-US" dirty="0"/>
              <a:t>Flatten the features</a:t>
            </a:r>
          </a:p>
          <a:p>
            <a:r>
              <a:rPr lang="en-US" dirty="0"/>
              <a:t>Turn it into a single vector to pass it to next layer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422CEA-0ABC-415D-86CB-02EE42B9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493" y="3738563"/>
            <a:ext cx="36010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EE03C6-4C67-4019-89F9-9BF15476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CNN </a:t>
            </a:r>
            <a:r>
              <a:rPr lang="en-US" sz="3000" dirty="0"/>
              <a:t>(Cont.)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763256A-DC91-46EA-AE13-7DFD602DA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988" y="2487748"/>
            <a:ext cx="7626023" cy="3680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E8436B-75D7-45D1-A93F-46AE711660E0}"/>
              </a:ext>
            </a:extLst>
          </p:cNvPr>
          <p:cNvSpPr txBox="1"/>
          <p:nvPr/>
        </p:nvSpPr>
        <p:spPr>
          <a:xfrm>
            <a:off x="838200" y="1690688"/>
            <a:ext cx="1078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this is how a CNN looks like</a:t>
            </a:r>
          </a:p>
        </p:txBody>
      </p:sp>
    </p:spTree>
    <p:extLst>
      <p:ext uri="{BB962C8B-B14F-4D97-AF65-F5344CB8AC3E}">
        <p14:creationId xmlns:p14="http://schemas.microsoft.com/office/powerpoint/2010/main" val="1077239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E18FE-FB4B-4874-939F-947592AC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BFA37F-E525-4F29-A944-AA98F45A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have been many CNN architectures</a:t>
            </a:r>
          </a:p>
          <a:p>
            <a:pPr marL="0" indent="0">
              <a:buNone/>
            </a:pPr>
            <a:r>
              <a:rPr lang="en-US" dirty="0"/>
              <a:t>Some of those are –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LeNet-5 – Yann </a:t>
            </a:r>
            <a:r>
              <a:rPr lang="en-US" dirty="0" err="1"/>
              <a:t>LeChun</a:t>
            </a:r>
            <a:r>
              <a:rPr lang="en-US" dirty="0"/>
              <a:t> et al. – 1988 </a:t>
            </a:r>
          </a:p>
          <a:p>
            <a:r>
              <a:rPr lang="en-US" dirty="0" err="1"/>
              <a:t>AlexNet</a:t>
            </a:r>
            <a:r>
              <a:rPr lang="en-US" dirty="0"/>
              <a:t> – Alex </a:t>
            </a:r>
            <a:r>
              <a:rPr lang="en-US" dirty="0" err="1"/>
              <a:t>Krizhevsky</a:t>
            </a:r>
            <a:r>
              <a:rPr lang="en-US" dirty="0"/>
              <a:t> – 2012</a:t>
            </a:r>
          </a:p>
          <a:p>
            <a:r>
              <a:rPr lang="en-US" dirty="0"/>
              <a:t>VGG-16 – Christian </a:t>
            </a:r>
            <a:r>
              <a:rPr lang="en-US" dirty="0" err="1"/>
              <a:t>Szegedy</a:t>
            </a:r>
            <a:r>
              <a:rPr lang="en-US" dirty="0"/>
              <a:t> et al. – 2014</a:t>
            </a:r>
          </a:p>
          <a:p>
            <a:r>
              <a:rPr lang="en-US" dirty="0"/>
              <a:t>Inception-V3 – Christian </a:t>
            </a:r>
            <a:r>
              <a:rPr lang="en-US" dirty="0" err="1"/>
              <a:t>Szegedy</a:t>
            </a:r>
            <a:r>
              <a:rPr lang="en-US" dirty="0"/>
              <a:t> et al. – 2015</a:t>
            </a:r>
          </a:p>
          <a:p>
            <a:r>
              <a:rPr lang="en-US" dirty="0"/>
              <a:t>ResNet-50 – </a:t>
            </a:r>
            <a:r>
              <a:rPr lang="en-US" dirty="0" err="1"/>
              <a:t>Kaiming</a:t>
            </a:r>
            <a:r>
              <a:rPr lang="en-US" dirty="0"/>
              <a:t> He </a:t>
            </a:r>
            <a:r>
              <a:rPr lang="en-US" dirty="0" err="1"/>
              <a:t>etal</a:t>
            </a:r>
            <a:r>
              <a:rPr lang="en-US" dirty="0"/>
              <a:t>. - 2015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7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5C446-6C63-477B-9AD4-173E41A8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4707" cy="1325563"/>
          </a:xfrm>
        </p:spPr>
        <p:txBody>
          <a:bodyPr/>
          <a:lstStyle/>
          <a:p>
            <a:r>
              <a:rPr lang="en-US" dirty="0"/>
              <a:t>CNN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FB8AD4-0788-4E7B-8CB0-B171A8A33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057" y="2231689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Input Data</a:t>
            </a:r>
          </a:p>
          <a:p>
            <a:r>
              <a:rPr lang="en-US" sz="3600" dirty="0">
                <a:latin typeface="Bookman Old Style" panose="02050604050505020204" pitchFamily="18" charset="0"/>
              </a:rPr>
              <a:t>Learning</a:t>
            </a:r>
          </a:p>
          <a:p>
            <a:r>
              <a:rPr lang="en-US" sz="3600" dirty="0">
                <a:latin typeface="Bookman Old Style" panose="02050604050505020204" pitchFamily="18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241889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376B73-5A72-4CEF-A925-7690BB25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AAA953-8B99-4850-AE71-F306ADFC1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Bookman Old Style" panose="02050604050505020204" pitchFamily="18" charset="0"/>
              </a:rPr>
              <a:t>Measure Performance</a:t>
            </a:r>
          </a:p>
          <a:p>
            <a:r>
              <a:rPr lang="en-US" sz="3200" dirty="0">
                <a:latin typeface="Bookman Old Style" panose="02050604050505020204" pitchFamily="18" charset="0"/>
              </a:rPr>
              <a:t>Test Dataset</a:t>
            </a:r>
          </a:p>
          <a:p>
            <a:r>
              <a:rPr lang="en-US" sz="3200" dirty="0">
                <a:latin typeface="Bookman Old Style" panose="02050604050505020204" pitchFamily="18" charset="0"/>
              </a:rPr>
              <a:t>ACCURACY</a:t>
            </a:r>
          </a:p>
          <a:p>
            <a:r>
              <a:rPr lang="en-US" sz="3200" dirty="0">
                <a:latin typeface="Bookman Old Style" panose="02050604050505020204" pitchFamily="18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65082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7B8E8A-153D-4348-99F6-91A0B3C3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BDB2D7-6728-4DF3-B5C1-7CFD49265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3349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Bookman Old Style" panose="02050604050505020204" pitchFamily="18" charset="0"/>
              </a:rPr>
              <a:t>Activation Function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Step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Sigmoid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Tanh</a:t>
            </a:r>
          </a:p>
          <a:p>
            <a:pPr lvl="2"/>
            <a:r>
              <a:rPr lang="en-US" sz="2400" dirty="0" err="1">
                <a:latin typeface="Bookman Old Style" panose="02050604050505020204" pitchFamily="18" charset="0"/>
              </a:rPr>
              <a:t>ReLU</a:t>
            </a:r>
            <a:endParaRPr lang="en-US" sz="2400" dirty="0">
              <a:latin typeface="Bookman Old Style" panose="02050604050505020204" pitchFamily="18" charset="0"/>
            </a:endParaRP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Feature Map</a:t>
            </a:r>
          </a:p>
          <a:p>
            <a:pPr lvl="1"/>
            <a:r>
              <a:rPr lang="en-US" sz="2800" dirty="0">
                <a:latin typeface="Bookman Old Style" panose="02050604050505020204" pitchFamily="18" charset="0"/>
              </a:rPr>
              <a:t>Pre-Processing</a:t>
            </a:r>
          </a:p>
          <a:p>
            <a:pPr lvl="2"/>
            <a:r>
              <a:rPr lang="en-US" sz="2400" dirty="0">
                <a:latin typeface="Bookman Old Style" panose="02050604050505020204" pitchFamily="18" charset="0"/>
              </a:rPr>
              <a:t>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6C4E11-D615-4446-9F15-D7C88FB7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49" y="1236752"/>
            <a:ext cx="5157029" cy="41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4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844484-AF6D-479E-ABC5-9021DE2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4EDFD-6EFD-427E-908A-715362B4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Activation functions defines the output of a node</a:t>
            </a:r>
          </a:p>
          <a:p>
            <a:r>
              <a:rPr lang="en-US" dirty="0"/>
              <a:t>Different type of activation functions</a:t>
            </a:r>
          </a:p>
          <a:p>
            <a:r>
              <a:rPr lang="en-US" dirty="0"/>
              <a:t>Linear activation functions</a:t>
            </a:r>
          </a:p>
          <a:p>
            <a:r>
              <a:rPr lang="en-US" dirty="0"/>
              <a:t>Non-linear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61035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844484-AF6D-479E-ABC5-9021DE27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F4EDFD-6EFD-427E-908A-715362B4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/ Binary step function:</a:t>
            </a:r>
          </a:p>
          <a:p>
            <a:endParaRPr lang="en-US" dirty="0"/>
          </a:p>
          <a:p>
            <a:r>
              <a:rPr lang="en-US" dirty="0"/>
              <a:t> Sigmoid / Logistic / Soft step function:</a:t>
            </a:r>
          </a:p>
          <a:p>
            <a:endParaRPr lang="en-US" dirty="0"/>
          </a:p>
          <a:p>
            <a:r>
              <a:rPr lang="en-US" dirty="0"/>
              <a:t> Tanh function: </a:t>
            </a:r>
          </a:p>
          <a:p>
            <a:endParaRPr lang="en-US" dirty="0"/>
          </a:p>
          <a:p>
            <a:r>
              <a:rPr lang="en-US" dirty="0" err="1"/>
              <a:t>ReLU</a:t>
            </a:r>
            <a:r>
              <a:rPr lang="en-US" dirty="0"/>
              <a:t> (Rectified Linear Unit) 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F5463C-8999-4F9F-A606-FB56D914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509" y="1701160"/>
            <a:ext cx="2357587" cy="708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FC62D49-66AB-4BD3-860C-006A4134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09" y="2655237"/>
            <a:ext cx="2498368" cy="76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4E6E55C-711A-4972-9F21-4830B3F2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509" y="3730625"/>
            <a:ext cx="2629267" cy="666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60838B2-092A-491C-8809-0EB9EFF4D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509" y="4705915"/>
            <a:ext cx="2426868" cy="6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3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Deep Learning Fundamentals (2 hours)</a:t>
            </a:r>
          </a:p>
          <a:p>
            <a:r>
              <a:rPr lang="en-US" dirty="0" smtClean="0"/>
              <a:t>What is Deep Learning?</a:t>
            </a:r>
          </a:p>
          <a:p>
            <a:r>
              <a:rPr lang="en-US" dirty="0" smtClean="0"/>
              <a:t>Difference between ML and DL </a:t>
            </a:r>
          </a:p>
          <a:p>
            <a:r>
              <a:rPr lang="en-US" dirty="0" smtClean="0"/>
              <a:t>Why DL is powerful (handling unstructured data, scalability)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Neural Networks (NNs):</a:t>
            </a:r>
          </a:p>
          <a:p>
            <a:r>
              <a:rPr lang="en-US" dirty="0" smtClean="0"/>
              <a:t>Structure: Neurons, Layers, Weights, Activation Functions (</a:t>
            </a:r>
            <a:r>
              <a:rPr lang="en-US" dirty="0" err="1" smtClean="0"/>
              <a:t>ReLU</a:t>
            </a:r>
            <a:r>
              <a:rPr lang="en-US" dirty="0" smtClean="0"/>
              <a:t>, Sigmoid, </a:t>
            </a:r>
            <a:r>
              <a:rPr lang="en-US" dirty="0" err="1" smtClean="0"/>
              <a:t>Tanh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Feedforward Neural Networks (FNNs)</a:t>
            </a:r>
          </a:p>
          <a:p>
            <a:r>
              <a:rPr lang="en-US" dirty="0" smtClean="0"/>
              <a:t>Backpropagation and Gradient Descent </a:t>
            </a:r>
          </a:p>
          <a:p>
            <a:r>
              <a:rPr lang="en-US" dirty="0" smtClean="0"/>
              <a:t>Introduction to Frameworks:</a:t>
            </a:r>
          </a:p>
          <a:p>
            <a:pPr lvl="1"/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PyTorch</a:t>
            </a:r>
            <a:r>
              <a:rPr lang="en-US" dirty="0" smtClean="0"/>
              <a:t> (Overview, Key Differences)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b="1" i="1" dirty="0" smtClean="0"/>
              <a:t>Practical Exercise (1 hour)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Task: Build a basic neural network using </a:t>
            </a:r>
            <a:r>
              <a:rPr lang="en-US" dirty="0" err="1" smtClean="0"/>
              <a:t>TensorFlow</a:t>
            </a:r>
            <a:r>
              <a:rPr lang="en-US" dirty="0" smtClean="0"/>
              <a:t> or </a:t>
            </a:r>
            <a:r>
              <a:rPr lang="en-US" dirty="0" err="1" smtClean="0"/>
              <a:t>PyTorch</a:t>
            </a:r>
            <a:r>
              <a:rPr lang="en-US" dirty="0" smtClean="0"/>
              <a:t> to classify digits from the MNIST dataset.</a:t>
            </a:r>
          </a:p>
          <a:p>
            <a:pPr marL="0" indent="0">
              <a:buNone/>
            </a:pPr>
            <a:r>
              <a:rPr lang="en-US" dirty="0" smtClean="0"/>
              <a:t>Key Steps: Load Dataset, Define Neural Network Architecture, Train, Test, and Evaluate the Model (accuracy)</a:t>
            </a:r>
          </a:p>
        </p:txBody>
      </p:sp>
    </p:spTree>
    <p:extLst>
      <p:ext uri="{BB962C8B-B14F-4D97-AF65-F5344CB8AC3E}">
        <p14:creationId xmlns:p14="http://schemas.microsoft.com/office/powerpoint/2010/main" val="19944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7C39B7-0D61-4B66-A693-6582C7AD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B2A7FF-EE15-4C42-A159-E3532061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latin typeface="Bookman Old Style" panose="02050604050505020204" pitchFamily="18" charset="0"/>
              </a:rPr>
              <a:t>Huge Data</a:t>
            </a:r>
          </a:p>
          <a:p>
            <a:r>
              <a:rPr lang="en-US" dirty="0">
                <a:latin typeface="Bookman Old Style" panose="02050604050505020204" pitchFamily="18" charset="0"/>
              </a:rPr>
              <a:t>Powerful GPU &amp; CPU</a:t>
            </a:r>
          </a:p>
          <a:p>
            <a:r>
              <a:rPr lang="en-US" dirty="0">
                <a:latin typeface="Bookman Old Style" panose="02050604050505020204" pitchFamily="18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3644890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62F49-5808-4BC6-AC81-4CDF8072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2F6156-E3D8-4F26-9DA3-B47A95073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ease learning and using deep learning, there are many frameworks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Sonnet</a:t>
            </a:r>
          </a:p>
          <a:p>
            <a:r>
              <a:rPr lang="en-US" dirty="0" err="1"/>
              <a:t>MXNet</a:t>
            </a:r>
            <a:r>
              <a:rPr lang="en-US" dirty="0"/>
              <a:t> ...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777264-25CE-428C-91F2-8E95972E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094" y="2559624"/>
            <a:ext cx="5654029" cy="32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2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9796" y="3244334"/>
            <a:ext cx="4523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Deep Learning </a:t>
            </a:r>
            <a:r>
              <a:rPr lang="en-US" sz="2800" b="1" dirty="0" smtClean="0"/>
              <a:t>Fundamentals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872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= DL = ML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021" y="1482808"/>
            <a:ext cx="6949440" cy="52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= DL = ML ?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AI </a:t>
            </a:r>
            <a:r>
              <a:rPr lang="en-US" b="1" dirty="0"/>
              <a:t>the big picture</a:t>
            </a:r>
            <a:r>
              <a:rPr lang="en-US" dirty="0"/>
              <a:t>, ML </a:t>
            </a:r>
            <a:r>
              <a:rPr lang="en-US" b="1" dirty="0"/>
              <a:t>emphasize on details</a:t>
            </a:r>
            <a:r>
              <a:rPr lang="en-US" dirty="0"/>
              <a:t>, DL </a:t>
            </a:r>
            <a:r>
              <a:rPr lang="en-US" b="1" dirty="0"/>
              <a:t>more fine details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95" y="2677303"/>
            <a:ext cx="822723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= DL = ML ?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C59AA174-07E7-4854-87CF-CF5A5AAF50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90" y="1027906"/>
            <a:ext cx="4846320" cy="548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2100" y="3412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latin typeface="NimbusSanL-Regu"/>
              </a:rPr>
              <a:t>Machine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Learning techniques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automatically learn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a model of the relationship between a set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of </a:t>
            </a:r>
            <a:r>
              <a:rPr lang="en-US" b="1" dirty="0" smtClean="0">
                <a:solidFill>
                  <a:srgbClr val="FF0000"/>
                </a:solidFill>
                <a:latin typeface="NimbusSanL-Bold"/>
              </a:rPr>
              <a:t>descriptive </a:t>
            </a:r>
            <a:r>
              <a:rPr lang="en-US" b="1" dirty="0">
                <a:solidFill>
                  <a:srgbClr val="FF0000"/>
                </a:solidFill>
                <a:latin typeface="NimbusSanL-Bold"/>
              </a:rPr>
              <a:t>features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and a </a:t>
            </a:r>
            <a:r>
              <a:rPr lang="en-US" b="1" dirty="0">
                <a:solidFill>
                  <a:srgbClr val="FF0000"/>
                </a:solidFill>
                <a:latin typeface="NimbusSanL-Bold"/>
              </a:rPr>
              <a:t>target feature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from a set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of historical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examples.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2100" y="16906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latin typeface="NimbusSanL-Regu"/>
              </a:rPr>
              <a:t>AI can be described as the effort </a:t>
            </a:r>
            <a:r>
              <a:rPr lang="en-US" b="1" dirty="0" smtClean="0">
                <a:solidFill>
                  <a:srgbClr val="FF0000"/>
                </a:solidFill>
                <a:latin typeface="NimbusSanL-Regu"/>
              </a:rPr>
              <a:t>to automate intellectual tasks normally performed by humans.</a:t>
            </a:r>
            <a:r>
              <a:rPr lang="en-US" b="1" dirty="0" smtClean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AI encompasses ML and DL but also includes many more approaches that </a:t>
            </a:r>
            <a:r>
              <a:rPr lang="en-US" b="1" dirty="0" smtClean="0">
                <a:solidFill>
                  <a:srgbClr val="FF0000"/>
                </a:solidFill>
                <a:latin typeface="NimbusSanL-Regu"/>
              </a:rPr>
              <a:t>may not involve any learning</a:t>
            </a:r>
            <a:r>
              <a:rPr lang="en-US" dirty="0" smtClean="0">
                <a:solidFill>
                  <a:srgbClr val="000000"/>
                </a:solidFill>
                <a:latin typeface="NimbusSanL-Regu"/>
              </a:rPr>
              <a:t>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0930" y="50309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latin typeface="NimbusSanL-Regu"/>
              </a:rPr>
              <a:t>DL is a specific subfield of ML: A technique to perform ML inspired by our brain’s own network of neurons.  The “deep” refers to successive layers of increasingly meaningful representations.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4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rgbClr val="3333CD"/>
                </a:solidFill>
                <a:latin typeface="ArialMT"/>
              </a:rPr>
              <a:t>ML enables tackling tasks too difficult to </a:t>
            </a:r>
            <a:r>
              <a:rPr lang="en-US" sz="3000" dirty="0" smtClean="0">
                <a:solidFill>
                  <a:srgbClr val="3333CD"/>
                </a:solidFill>
                <a:latin typeface="ArialMT"/>
              </a:rPr>
              <a:t>solve with </a:t>
            </a:r>
            <a:r>
              <a:rPr lang="en-US" sz="3000" dirty="0">
                <a:solidFill>
                  <a:srgbClr val="3333CD"/>
                </a:solidFill>
                <a:latin typeface="ArialMT"/>
              </a:rPr>
              <a:t>fixed programs, written and designed </a:t>
            </a:r>
            <a:r>
              <a:rPr lang="en-US" sz="3000" dirty="0" smtClean="0">
                <a:solidFill>
                  <a:srgbClr val="3333CD"/>
                </a:solidFill>
                <a:latin typeface="ArialMT"/>
              </a:rPr>
              <a:t>by human </a:t>
            </a:r>
            <a:r>
              <a:rPr lang="en-US" sz="3000" dirty="0">
                <a:solidFill>
                  <a:srgbClr val="3333CD"/>
                </a:solidFill>
                <a:latin typeface="ArialMT"/>
              </a:rPr>
              <a:t>beings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336600"/>
                </a:solidFill>
                <a:latin typeface="ArialMT"/>
              </a:rPr>
              <a:t>– Scientific and philosophical perspective:</a:t>
            </a:r>
          </a:p>
          <a:p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ML 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is interesting because developing ML </a:t>
            </a:r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entails understanding 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principles that underlie intelligence</a:t>
            </a:r>
          </a:p>
          <a:p>
            <a:pPr marL="0" indent="0">
              <a:buNone/>
            </a:pPr>
            <a:endParaRPr lang="en-US" sz="3600" dirty="0" smtClean="0">
              <a:solidFill>
                <a:srgbClr val="3333CD"/>
              </a:solidFill>
              <a:latin typeface="ArialMT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3333CD"/>
                </a:solidFill>
                <a:latin typeface="ArialMT"/>
              </a:rPr>
              <a:t>Process </a:t>
            </a:r>
            <a:r>
              <a:rPr lang="en-US" sz="3000" dirty="0">
                <a:solidFill>
                  <a:srgbClr val="3333CD"/>
                </a:solidFill>
                <a:latin typeface="ArialMT"/>
              </a:rPr>
              <a:t>of learning itself is not the </a:t>
            </a:r>
            <a:r>
              <a:rPr lang="en-US" sz="3000" dirty="0" smtClean="0">
                <a:solidFill>
                  <a:srgbClr val="3333CD"/>
                </a:solidFill>
                <a:latin typeface="ArialMT"/>
              </a:rPr>
              <a:t>task</a:t>
            </a:r>
          </a:p>
          <a:p>
            <a:pPr marL="0" indent="0">
              <a:buNone/>
            </a:pPr>
            <a:r>
              <a:rPr lang="en-US" sz="2500" dirty="0" smtClean="0">
                <a:solidFill>
                  <a:srgbClr val="336600"/>
                </a:solidFill>
                <a:latin typeface="ArialMT"/>
              </a:rPr>
              <a:t>– </a:t>
            </a:r>
            <a:r>
              <a:rPr lang="en-US" sz="2500" dirty="0">
                <a:solidFill>
                  <a:srgbClr val="336600"/>
                </a:solidFill>
                <a:latin typeface="ArialMT"/>
              </a:rPr>
              <a:t>Learning is our means of attaining ability to </a:t>
            </a:r>
            <a:r>
              <a:rPr lang="en-US" sz="2500" dirty="0" smtClean="0">
                <a:solidFill>
                  <a:srgbClr val="336600"/>
                </a:solidFill>
                <a:latin typeface="ArialMT"/>
              </a:rPr>
              <a:t>perform the </a:t>
            </a:r>
            <a:r>
              <a:rPr lang="en-US" sz="2500" dirty="0">
                <a:solidFill>
                  <a:srgbClr val="336600"/>
                </a:solidFill>
                <a:latin typeface="ArialMT"/>
              </a:rPr>
              <a:t>task</a:t>
            </a:r>
          </a:p>
          <a:p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E.g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., if we want a robot to be able to walk, then walking </a:t>
            </a:r>
            <a:r>
              <a:rPr lang="en-US" sz="2500" dirty="0" err="1" smtClean="0">
                <a:solidFill>
                  <a:srgbClr val="660066"/>
                </a:solidFill>
                <a:latin typeface="ArialMT"/>
              </a:rPr>
              <a:t>isthe</a:t>
            </a:r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 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task</a:t>
            </a:r>
          </a:p>
          <a:p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We 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could either program the robot to learn to walk or </a:t>
            </a:r>
            <a:r>
              <a:rPr lang="en-US" sz="2500" dirty="0" err="1" smtClean="0">
                <a:solidFill>
                  <a:srgbClr val="660066"/>
                </a:solidFill>
                <a:latin typeface="ArialMT"/>
              </a:rPr>
              <a:t>wecould</a:t>
            </a:r>
            <a:r>
              <a:rPr lang="en-US" sz="2500" dirty="0" smtClean="0">
                <a:solidFill>
                  <a:srgbClr val="660066"/>
                </a:solidFill>
                <a:latin typeface="ArialMT"/>
              </a:rPr>
              <a:t> </a:t>
            </a:r>
            <a:r>
              <a:rPr lang="en-US" sz="2500" dirty="0">
                <a:solidFill>
                  <a:srgbClr val="660066"/>
                </a:solidFill>
                <a:latin typeface="ArialMT"/>
              </a:rPr>
              <a:t>directly write a program manually for walking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2128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1210</Words>
  <Application>Microsoft Office PowerPoint</Application>
  <PresentationFormat>Widescreen</PresentationFormat>
  <Paragraphs>270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ArialMT</vt:lpstr>
      <vt:lpstr>Bookman Old Style</vt:lpstr>
      <vt:lpstr>Calibri</vt:lpstr>
      <vt:lpstr>Calibri Light</vt:lpstr>
      <vt:lpstr>Century Schoolbook</vt:lpstr>
      <vt:lpstr>NimbusSanL-Bold</vt:lpstr>
      <vt:lpstr>NimbusSanL-Regu</vt:lpstr>
      <vt:lpstr>Office Theme</vt:lpstr>
      <vt:lpstr>PowerPoint Presentation</vt:lpstr>
      <vt:lpstr>Session 1</vt:lpstr>
      <vt:lpstr>Session 2</vt:lpstr>
      <vt:lpstr>Session 1</vt:lpstr>
      <vt:lpstr>PowerPoint Presentation</vt:lpstr>
      <vt:lpstr>AI = DL = ML ?</vt:lpstr>
      <vt:lpstr>AI = DL = ML ?</vt:lpstr>
      <vt:lpstr>AI = DL = ML ?</vt:lpstr>
      <vt:lpstr>ML ?</vt:lpstr>
      <vt:lpstr>ML ?</vt:lpstr>
      <vt:lpstr>ML?</vt:lpstr>
      <vt:lpstr>ML?</vt:lpstr>
      <vt:lpstr>ML?</vt:lpstr>
      <vt:lpstr>DL ?</vt:lpstr>
      <vt:lpstr>Why DL is powerful? (handling unstructured data, scalability)</vt:lpstr>
      <vt:lpstr>Summary of AI models</vt:lpstr>
      <vt:lpstr>Neural Networks(NN)</vt:lpstr>
      <vt:lpstr>PowerPoint Presentation</vt:lpstr>
      <vt:lpstr>Why CNN?</vt:lpstr>
      <vt:lpstr>Why CNN?</vt:lpstr>
      <vt:lpstr>Structure of CNN</vt:lpstr>
      <vt:lpstr>Structure of CNN</vt:lpstr>
      <vt:lpstr>Structure of CNN</vt:lpstr>
      <vt:lpstr>Structure of CNN</vt:lpstr>
      <vt:lpstr>Structure of CNN (Cont.)</vt:lpstr>
      <vt:lpstr>Convolution</vt:lpstr>
      <vt:lpstr>Convolution (Cont.)</vt:lpstr>
      <vt:lpstr>Convolution(Cont.)</vt:lpstr>
      <vt:lpstr>Pooling</vt:lpstr>
      <vt:lpstr>Pooling (Cont.)</vt:lpstr>
      <vt:lpstr>Pooling (Cont.)</vt:lpstr>
      <vt:lpstr>Fully connected layer</vt:lpstr>
      <vt:lpstr>Structure of CNN (Cont.)</vt:lpstr>
      <vt:lpstr>CNN Architecture</vt:lpstr>
      <vt:lpstr>CNN Training</vt:lpstr>
      <vt:lpstr>CNN Testing</vt:lpstr>
      <vt:lpstr>Some Terminology</vt:lpstr>
      <vt:lpstr>Activation Functions</vt:lpstr>
      <vt:lpstr>Activation Functions</vt:lpstr>
      <vt:lpstr>Drawbacks</vt:lpstr>
      <vt:lpstr>Deep learning frameworks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csepc</dc:creator>
  <cp:lastModifiedBy>csepc</cp:lastModifiedBy>
  <cp:revision>38</cp:revision>
  <dcterms:created xsi:type="dcterms:W3CDTF">2024-09-29T05:10:51Z</dcterms:created>
  <dcterms:modified xsi:type="dcterms:W3CDTF">2024-10-06T10:21:28Z</dcterms:modified>
</cp:coreProperties>
</file>